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027B0-75FC-5F62-05CB-C2B42B0DBE84}" v="1" dt="2025-12-07T14:20:02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3"/>
    <p:restoredTop sz="94718"/>
  </p:normalViewPr>
  <p:slideViewPr>
    <p:cSldViewPr snapToGrid="0">
      <p:cViewPr varScale="1">
        <p:scale>
          <a:sx n="82" d="100"/>
          <a:sy n="82" d="100"/>
        </p:scale>
        <p:origin x="19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6A0F4-EBAB-0D46-BF6D-6F128F9D9BBA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47873-719C-0144-AE28-56904376F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26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47873-719C-0144-AE28-56904376FC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7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900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06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193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426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188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852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913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30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87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689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87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090651-014F-3947-8F8D-ADAAB5B8FE34}" type="datetimeFigureOut">
              <a:rPr lang="it-IT" smtClean="0"/>
              <a:t>07/12/2025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042B4B-328A-1D46-ACDC-9152F197B54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16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196D62-C1C2-E23D-A3E8-F8A77F30D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122" y="1010507"/>
            <a:ext cx="5389756" cy="1005609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Project on GPR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5C507-2562-2F03-4F33-4409CD124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185" y="2026414"/>
            <a:ext cx="4077629" cy="5068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Avenir Book"/>
              </a:rPr>
              <a:t>Concrete Wall, May 2022</a:t>
            </a:r>
          </a:p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4C0048-DFC2-CE32-B569-66795EA65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D718E1-1826-C8D0-3E31-4784B52A9A3A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B81D104-440E-B53F-1E12-2D81DD3A8B3A}"/>
              </a:ext>
            </a:extLst>
          </p:cNvPr>
          <p:cNvSpPr/>
          <p:nvPr/>
        </p:nvSpPr>
        <p:spPr>
          <a:xfrm>
            <a:off x="3582253" y="1010507"/>
            <a:ext cx="4993711" cy="152275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D85AD7E7-F9F7-DEC9-43F3-6D01D5F43DE0}"/>
              </a:ext>
            </a:extLst>
          </p:cNvPr>
          <p:cNvSpPr txBox="1">
            <a:spLocks/>
          </p:cNvSpPr>
          <p:nvPr/>
        </p:nvSpPr>
        <p:spPr>
          <a:xfrm>
            <a:off x="4217686" y="6151883"/>
            <a:ext cx="4077629" cy="506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venir Book"/>
              </a:rPr>
              <a:t>December 2025</a:t>
            </a:r>
          </a:p>
          <a:p>
            <a:endParaRPr lang="en-US"/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B3DE24C6-8487-8A71-3321-825A0979C867}"/>
              </a:ext>
            </a:extLst>
          </p:cNvPr>
          <p:cNvSpPr txBox="1">
            <a:spLocks/>
          </p:cNvSpPr>
          <p:nvPr/>
        </p:nvSpPr>
        <p:spPr>
          <a:xfrm>
            <a:off x="325323" y="3004824"/>
            <a:ext cx="2162332" cy="3626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accent1"/>
                </a:solidFill>
                <a:latin typeface="Aptos Display"/>
              </a:rPr>
              <a:t>Team Members: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47FD48-2158-D753-0297-A0B3D7459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772" y="3364295"/>
            <a:ext cx="1843061" cy="1822879"/>
          </a:xfrm>
          <a:prstGeom prst="rect">
            <a:avLst/>
          </a:prstGeom>
        </p:spPr>
      </p:pic>
      <p:sp>
        <p:nvSpPr>
          <p:cNvPr id="16" name="Sottotitolo 2">
            <a:extLst>
              <a:ext uri="{FF2B5EF4-FFF2-40B4-BE49-F238E27FC236}">
                <a16:creationId xmlns:a16="http://schemas.microsoft.com/office/drawing/2014/main" id="{DFBA0751-75FB-EAF3-B3D5-D2486D4393B4}"/>
              </a:ext>
            </a:extLst>
          </p:cNvPr>
          <p:cNvSpPr txBox="1">
            <a:spLocks/>
          </p:cNvSpPr>
          <p:nvPr/>
        </p:nvSpPr>
        <p:spPr>
          <a:xfrm>
            <a:off x="4889481" y="5372811"/>
            <a:ext cx="2731292" cy="372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accent1"/>
                </a:solidFill>
                <a:latin typeface="Aptos Display"/>
              </a:rPr>
              <a:t>Mohammadreza Zamani</a:t>
            </a:r>
            <a:endParaRPr lang="en-US" sz="1800">
              <a:solidFill>
                <a:schemeClr val="accent1"/>
              </a:solidFill>
            </a:endParaRPr>
          </a:p>
          <a:p>
            <a:endParaRPr lang="en-US"/>
          </a:p>
        </p:txBody>
      </p:sp>
      <p:sp>
        <p:nvSpPr>
          <p:cNvPr id="18" name="Sottotitolo 2">
            <a:extLst>
              <a:ext uri="{FF2B5EF4-FFF2-40B4-BE49-F238E27FC236}">
                <a16:creationId xmlns:a16="http://schemas.microsoft.com/office/drawing/2014/main" id="{94DF7306-151B-687A-2550-9D35F2E4B39D}"/>
              </a:ext>
            </a:extLst>
          </p:cNvPr>
          <p:cNvSpPr txBox="1">
            <a:spLocks/>
          </p:cNvSpPr>
          <p:nvPr/>
        </p:nvSpPr>
        <p:spPr>
          <a:xfrm>
            <a:off x="8290935" y="5372811"/>
            <a:ext cx="2731292" cy="372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accent1"/>
                </a:solidFill>
                <a:latin typeface="Aptos Display"/>
              </a:rPr>
              <a:t>Asal Abbas Nejad Fard</a:t>
            </a:r>
            <a:endParaRPr lang="en-US"/>
          </a:p>
          <a:p>
            <a:endParaRPr lang="en-US"/>
          </a:p>
        </p:txBody>
      </p:sp>
      <p:sp>
        <p:nvSpPr>
          <p:cNvPr id="19" name="Sottotitolo 2">
            <a:extLst>
              <a:ext uri="{FF2B5EF4-FFF2-40B4-BE49-F238E27FC236}">
                <a16:creationId xmlns:a16="http://schemas.microsoft.com/office/drawing/2014/main" id="{E92E1238-1AF0-B2DF-8B3A-C20531F97227}"/>
              </a:ext>
            </a:extLst>
          </p:cNvPr>
          <p:cNvSpPr txBox="1">
            <a:spLocks/>
          </p:cNvSpPr>
          <p:nvPr/>
        </p:nvSpPr>
        <p:spPr>
          <a:xfrm>
            <a:off x="1560865" y="5372811"/>
            <a:ext cx="2731292" cy="372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accent1"/>
                </a:solidFill>
                <a:latin typeface="Aptos Display"/>
              </a:rPr>
              <a:t>Alessia Radicula</a:t>
            </a:r>
            <a:endParaRPr lang="en-US">
              <a:solidFill>
                <a:schemeClr val="accent1"/>
              </a:solidFill>
            </a:endParaRPr>
          </a:p>
          <a:p>
            <a:endParaRPr lang="en-US"/>
          </a:p>
        </p:txBody>
      </p:sp>
      <p:pic>
        <p:nvPicPr>
          <p:cNvPr id="7" name="Immagine 6" descr="Immagine che contiene Viso umano, persona, vestiti, cappotto&#10;&#10;Il contenuto generato dall'IA potrebbe non essere corretto.">
            <a:extLst>
              <a:ext uri="{FF2B5EF4-FFF2-40B4-BE49-F238E27FC236}">
                <a16:creationId xmlns:a16="http://schemas.microsoft.com/office/drawing/2014/main" id="{5AB0A837-A191-BA60-4742-CE6357D22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757" y="3490489"/>
            <a:ext cx="1696684" cy="169668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68DF4-F59F-2B61-0114-862F5B83F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3539348"/>
            <a:ext cx="167830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93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044EA-87C3-F53E-E648-CDC6952C7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6E7DE27-C1FC-C069-79C4-7C0E2997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8C3440-55E1-B5C3-07E7-6DB9BF8A47EF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261E-109D-92E4-17D1-827891A35908}"/>
              </a:ext>
            </a:extLst>
          </p:cNvPr>
          <p:cNvSpPr txBox="1">
            <a:spLocks/>
          </p:cNvSpPr>
          <p:nvPr/>
        </p:nvSpPr>
        <p:spPr>
          <a:xfrm>
            <a:off x="2091251" y="0"/>
            <a:ext cx="8009497" cy="223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accent1"/>
                </a:solidFill>
                <a:latin typeface="Avenir Book"/>
              </a:rPr>
              <a:t>Background Subtraction</a:t>
            </a:r>
          </a:p>
        </p:txBody>
      </p:sp>
      <p:pic>
        <p:nvPicPr>
          <p:cNvPr id="3" name="Immagine 2" descr="Immagine che contiene schermata, testo&#10;&#10;Il contenuto generato dall'IA potrebbe non essere corretto.">
            <a:extLst>
              <a:ext uri="{FF2B5EF4-FFF2-40B4-BE49-F238E27FC236}">
                <a16:creationId xmlns:a16="http://schemas.microsoft.com/office/drawing/2014/main" id="{3C170F7C-B913-C0FD-84F3-F99443B517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68" y="1446771"/>
            <a:ext cx="10242744" cy="49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19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9314F-EC0A-F391-5A23-593788DFB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4D9AAC6-8CAB-561A-36EF-E44A89767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5581B40-C198-4D25-64A5-D4AD9A7CEB63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568BA1A-F6FF-81C3-67E6-28E4AFD8E820}"/>
              </a:ext>
            </a:extLst>
          </p:cNvPr>
          <p:cNvSpPr txBox="1">
            <a:spLocks/>
          </p:cNvSpPr>
          <p:nvPr/>
        </p:nvSpPr>
        <p:spPr>
          <a:xfrm>
            <a:off x="3698441" y="615900"/>
            <a:ext cx="4103891" cy="762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600" b="1">
                <a:solidFill>
                  <a:schemeClr val="accent1"/>
                </a:solidFill>
                <a:latin typeface="Avenir Book"/>
              </a:rPr>
              <a:t>Velocity Analysis</a:t>
            </a:r>
            <a:endParaRPr lang="it-IT" sz="3600" b="1">
              <a:solidFill>
                <a:schemeClr val="accent1"/>
              </a:solidFill>
              <a:latin typeface="Avenir Book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508EC08-B148-2E31-0A73-C1435B21C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2" y="2173261"/>
            <a:ext cx="8188656" cy="40688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8E1416D-34FC-82A0-0503-B39924E05169}"/>
              </a:ext>
            </a:extLst>
          </p:cNvPr>
          <p:cNvSpPr txBox="1"/>
          <p:nvPr/>
        </p:nvSpPr>
        <p:spPr>
          <a:xfrm>
            <a:off x="887075" y="1423596"/>
            <a:ext cx="10417850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Avenir Book"/>
              </a:rPr>
              <a:t>We noticed that the velocity changes across the data, however </a:t>
            </a:r>
            <a:r>
              <a:rPr lang="en-US" sz="2000">
                <a:solidFill>
                  <a:schemeClr val="accent1"/>
                </a:solidFill>
                <a:latin typeface="Aptos Display"/>
              </a:rPr>
              <a:t>0,135m/ns </a:t>
            </a:r>
            <a:r>
              <a:rPr lang="en-US">
                <a:latin typeface="Avenir Book"/>
              </a:rPr>
              <a:t>produces a good result for migration.</a:t>
            </a:r>
          </a:p>
        </p:txBody>
      </p:sp>
    </p:spTree>
    <p:extLst>
      <p:ext uri="{BB962C8B-B14F-4D97-AF65-F5344CB8AC3E}">
        <p14:creationId xmlns:p14="http://schemas.microsoft.com/office/powerpoint/2010/main" val="194326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57FDC-C56D-2B1D-2DC9-110778CAA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A943CB0-9DDC-1FD5-91F3-D42A8028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0B1DF5-09D5-1656-655B-B6EC0503474E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5AB19173-EE3E-92E3-C774-56946ADB23C2}"/>
              </a:ext>
            </a:extLst>
          </p:cNvPr>
          <p:cNvSpPr txBox="1">
            <a:spLocks/>
          </p:cNvSpPr>
          <p:nvPr/>
        </p:nvSpPr>
        <p:spPr>
          <a:xfrm>
            <a:off x="4748561" y="615900"/>
            <a:ext cx="2694878" cy="92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accent1"/>
                </a:solidFill>
                <a:latin typeface="Avenir Book"/>
              </a:rPr>
              <a:t>Migration</a:t>
            </a:r>
          </a:p>
        </p:txBody>
      </p:sp>
      <p:pic>
        <p:nvPicPr>
          <p:cNvPr id="8" name="Immagine 7" descr="Immagine che contiene testo, schermata, schermo, numero&#10;&#10;Il contenuto generato dall'IA potrebbe non essere corretto.">
            <a:extLst>
              <a:ext uri="{FF2B5EF4-FFF2-40B4-BE49-F238E27FC236}">
                <a16:creationId xmlns:a16="http://schemas.microsoft.com/office/drawing/2014/main" id="{5458E672-59DD-CA97-7847-ADC4F71D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624" y="2003279"/>
            <a:ext cx="3423417" cy="35397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BC609C3-D39E-6E8F-104B-A1B0D666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39" y="3646549"/>
            <a:ext cx="7772400" cy="196050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E599AF-7E53-96FA-E241-B78DA0078D67}"/>
              </a:ext>
            </a:extLst>
          </p:cNvPr>
          <p:cNvSpPr txBox="1"/>
          <p:nvPr/>
        </p:nvSpPr>
        <p:spPr>
          <a:xfrm>
            <a:off x="591379" y="1756691"/>
            <a:ext cx="74195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venir Book" panose="02000503020000020003" pitchFamily="2" charset="0"/>
              </a:rPr>
              <a:t>The summation width has been chosen to reduce the noise in the data and better localize the rebars in the wall.</a:t>
            </a:r>
          </a:p>
          <a:p>
            <a:endParaRPr lang="en-US">
              <a:latin typeface="Avenir Book" panose="02000503020000020003" pitchFamily="2" charset="0"/>
            </a:endParaRPr>
          </a:p>
          <a:p>
            <a:r>
              <a:rPr lang="en-US">
                <a:latin typeface="Avenir Book" panose="02000503020000020003" pitchFamily="2" charset="0"/>
              </a:rPr>
              <a:t>We calculated the summation width by estimate the aperture of the diffraction parabolas (almost 0,2m) and considering the trace increment (0,004m) </a:t>
            </a:r>
            <a:r>
              <a:rPr lang="en-US">
                <a:latin typeface="Avenir Book" panose="02000503020000020003" pitchFamily="2" charset="0"/>
                <a:sym typeface="Wingdings" pitchFamily="2" charset="2"/>
              </a:rPr>
              <a:t> we obtain a width of 50</a:t>
            </a:r>
            <a:endParaRPr lang="en-US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4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FB0C-4D04-9B09-D518-FF152E354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0EB82E8-9C21-1B05-C0C2-1BEF43AD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C12759-0B46-EAA1-7312-0A70EC4C8FB3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F69DC61B-5328-0446-8197-F9B2077EC695}"/>
              </a:ext>
            </a:extLst>
          </p:cNvPr>
          <p:cNvSpPr txBox="1">
            <a:spLocks/>
          </p:cNvSpPr>
          <p:nvPr/>
        </p:nvSpPr>
        <p:spPr>
          <a:xfrm>
            <a:off x="3719376" y="615900"/>
            <a:ext cx="4753248" cy="921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accent1"/>
                </a:solidFill>
                <a:latin typeface="Avenir Book"/>
              </a:rPr>
              <a:t>Envelope Extraction</a:t>
            </a:r>
          </a:p>
        </p:txBody>
      </p:sp>
      <p:pic>
        <p:nvPicPr>
          <p:cNvPr id="3" name="Immagine 2" descr="Immagine che contiene testo, schermata, schermo, diagramma&#10;&#10;Il contenuto generato dall'IA potrebbe non essere corretto.">
            <a:extLst>
              <a:ext uri="{FF2B5EF4-FFF2-40B4-BE49-F238E27FC236}">
                <a16:creationId xmlns:a16="http://schemas.microsoft.com/office/drawing/2014/main" id="{8D1DA7EC-4D91-491A-5085-8D0F6910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396" y="1537252"/>
            <a:ext cx="4512902" cy="47053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9803E0-D0F8-FBB3-AB62-BE42CDB0910F}"/>
              </a:ext>
            </a:extLst>
          </p:cNvPr>
          <p:cNvSpPr txBox="1"/>
          <p:nvPr/>
        </p:nvSpPr>
        <p:spPr>
          <a:xfrm>
            <a:off x="634704" y="2843486"/>
            <a:ext cx="6127473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Avenir Book"/>
              </a:rPr>
              <a:t>We performed the migration to have better results.</a:t>
            </a:r>
          </a:p>
          <a:p>
            <a:endParaRPr lang="en-US">
              <a:latin typeface="Avenir Book" panose="02000503020000020003" pitchFamily="2" charset="0"/>
            </a:endParaRPr>
          </a:p>
          <a:p>
            <a:r>
              <a:rPr lang="en-US">
                <a:latin typeface="Avenir Book"/>
              </a:rPr>
              <a:t>We consider just the positive values as shown in the color bar on the right side of the graph.</a:t>
            </a:r>
          </a:p>
          <a:p>
            <a:endParaRPr lang="en-US">
              <a:latin typeface="Avenir Book" panose="02000503020000020003" pitchFamily="2" charset="0"/>
            </a:endParaRPr>
          </a:p>
          <a:p>
            <a:r>
              <a:rPr lang="en-US">
                <a:latin typeface="Avenir Book"/>
              </a:rPr>
              <a:t>We also added the depth axis using the velocity of 0,135m/ns</a:t>
            </a:r>
          </a:p>
        </p:txBody>
      </p:sp>
    </p:spTree>
    <p:extLst>
      <p:ext uri="{BB962C8B-B14F-4D97-AF65-F5344CB8AC3E}">
        <p14:creationId xmlns:p14="http://schemas.microsoft.com/office/powerpoint/2010/main" val="393914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60336-F069-7FB7-E4E1-0EFA77E6D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19F142E-FFD1-1312-F40D-2F831756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7116CB-B7D1-031A-1BD5-FC50CE96E42F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D2474D-750C-5B42-7BB7-F36ABC6C9648}"/>
              </a:ext>
            </a:extLst>
          </p:cNvPr>
          <p:cNvSpPr txBox="1">
            <a:spLocks/>
          </p:cNvSpPr>
          <p:nvPr/>
        </p:nvSpPr>
        <p:spPr>
          <a:xfrm>
            <a:off x="3719376" y="523438"/>
            <a:ext cx="4753248" cy="921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>
                <a:solidFill>
                  <a:schemeClr val="accent1"/>
                </a:solidFill>
                <a:latin typeface="Avenir Book"/>
              </a:rPr>
              <a:t>Envelope Extraction</a:t>
            </a:r>
          </a:p>
        </p:txBody>
      </p:sp>
      <p:pic>
        <p:nvPicPr>
          <p:cNvPr id="5" name="Immagine 4" descr="Immagine che contiene Blu elettrico, software, Software multimediale, schermata&#10;&#10;Il contenuto generato dall'IA potrebbe non essere corretto.">
            <a:extLst>
              <a:ext uri="{FF2B5EF4-FFF2-40B4-BE49-F238E27FC236}">
                <a16:creationId xmlns:a16="http://schemas.microsoft.com/office/drawing/2014/main" id="{F1E9B14D-9F61-EA10-B67F-EA503C7F5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56" y="1579743"/>
            <a:ext cx="9678707" cy="2430559"/>
          </a:xfrm>
          <a:prstGeom prst="rect">
            <a:avLst/>
          </a:prstGeom>
        </p:spPr>
      </p:pic>
      <p:pic>
        <p:nvPicPr>
          <p:cNvPr id="9" name="Immagine 8" descr="Immagine che contiene Diagramma, Blu elettrico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43F3542C-E866-1621-D355-ACB13DA5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965" y="4155230"/>
            <a:ext cx="9732798" cy="2444142"/>
          </a:xfrm>
          <a:prstGeom prst="rect">
            <a:avLst/>
          </a:prstGeom>
        </p:spPr>
      </p:pic>
      <p:pic>
        <p:nvPicPr>
          <p:cNvPr id="11" name="Immagine 10" descr="Immagine che contiene testo, schermata, Policromia, Carattere&#10;&#10;Il contenuto generato dall'IA potrebbe non essere corretto.">
            <a:extLst>
              <a:ext uri="{FF2B5EF4-FFF2-40B4-BE49-F238E27FC236}">
                <a16:creationId xmlns:a16="http://schemas.microsoft.com/office/drawing/2014/main" id="{640B8095-6379-5C74-D4AE-A03D5940C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4615" y="1898145"/>
            <a:ext cx="699328" cy="40190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0EDD43-9680-1EA6-980C-867C32F2972B}"/>
              </a:ext>
            </a:extLst>
          </p:cNvPr>
          <p:cNvSpPr txBox="1"/>
          <p:nvPr/>
        </p:nvSpPr>
        <p:spPr>
          <a:xfrm>
            <a:off x="11832" y="2533412"/>
            <a:ext cx="141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Avenir Book" panose="02000503020000020003" pitchFamily="2" charset="0"/>
              </a:rPr>
              <a:t>Full </a:t>
            </a:r>
          </a:p>
          <a:p>
            <a:pPr algn="ctr"/>
            <a:r>
              <a:rPr lang="en-US" sz="1400">
                <a:solidFill>
                  <a:schemeClr val="accent1"/>
                </a:solidFill>
                <a:latin typeface="Avenir Book" panose="02000503020000020003" pitchFamily="2" charset="0"/>
              </a:rPr>
              <a:t>dataset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75F792-FF51-6844-7023-F66FE101F75F}"/>
              </a:ext>
            </a:extLst>
          </p:cNvPr>
          <p:cNvSpPr txBox="1"/>
          <p:nvPr/>
        </p:nvSpPr>
        <p:spPr>
          <a:xfrm>
            <a:off x="191276" y="5115691"/>
            <a:ext cx="1055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Avenir Book" panose="02000503020000020003" pitchFamily="2" charset="0"/>
              </a:rPr>
              <a:t>Zoomed</a:t>
            </a:r>
          </a:p>
          <a:p>
            <a:pPr algn="ctr"/>
            <a:r>
              <a:rPr lang="en-US" sz="1400">
                <a:solidFill>
                  <a:schemeClr val="accent1"/>
                </a:solidFill>
                <a:latin typeface="Avenir Book" panose="02000503020000020003" pitchFamily="2" charset="0"/>
              </a:rPr>
              <a:t>dataset </a:t>
            </a:r>
          </a:p>
        </p:txBody>
      </p:sp>
    </p:spTree>
    <p:extLst>
      <p:ext uri="{BB962C8B-B14F-4D97-AF65-F5344CB8AC3E}">
        <p14:creationId xmlns:p14="http://schemas.microsoft.com/office/powerpoint/2010/main" val="127843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6315C-9643-BB2F-81CD-2AEB85F6A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52571F7-3932-ACE4-EF33-A3E4356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EE87F8-7564-780D-D6EB-95E935EA801E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FA9524EA-AADC-CA50-B449-41EB8BF8F344}"/>
              </a:ext>
            </a:extLst>
          </p:cNvPr>
          <p:cNvSpPr txBox="1">
            <a:spLocks/>
          </p:cNvSpPr>
          <p:nvPr/>
        </p:nvSpPr>
        <p:spPr>
          <a:xfrm>
            <a:off x="4574141" y="523438"/>
            <a:ext cx="3043717" cy="92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>
                <a:solidFill>
                  <a:schemeClr val="accent1"/>
                </a:solidFill>
                <a:latin typeface="Avenir Book"/>
              </a:rPr>
              <a:t>3D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55DBB7-0852-D46C-CFE5-9B1C17F7325D}"/>
              </a:ext>
            </a:extLst>
          </p:cNvPr>
          <p:cNvSpPr txBox="1"/>
          <p:nvPr/>
        </p:nvSpPr>
        <p:spPr>
          <a:xfrm>
            <a:off x="1043982" y="2619165"/>
            <a:ext cx="4491402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/>
              <a:t>We observed the rebars by using the 3D cube representation that shows clearly the rebars in the wall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/>
              <a:t>We notice that the rebars are not straight due to some variation during data collection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/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/>
          </a:p>
        </p:txBody>
      </p:sp>
      <p:pic>
        <p:nvPicPr>
          <p:cNvPr id="5" name="Immagine 4" descr="Immagine che contiene Software per la grafica, Diagramma, Policromia, diagramma&#10;&#10;Il contenuto generato dall'IA potrebbe non essere corretto.">
            <a:extLst>
              <a:ext uri="{FF2B5EF4-FFF2-40B4-BE49-F238E27FC236}">
                <a16:creationId xmlns:a16="http://schemas.microsoft.com/office/drawing/2014/main" id="{C5269B07-78C0-9242-8ADA-EBB3A489C4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5"/>
          <a:stretch>
            <a:fillRect/>
          </a:stretch>
        </p:blipFill>
        <p:spPr>
          <a:xfrm>
            <a:off x="6388735" y="1550504"/>
            <a:ext cx="5288178" cy="46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8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01CE-170A-E4AC-6422-F8871A0B1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44024C4-6393-AD8D-8C21-E77DF427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85BF7A-E56A-9FB3-B266-A7869F35E226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EA7FBCF-0F51-DE52-6064-5B40421700F6}"/>
              </a:ext>
            </a:extLst>
          </p:cNvPr>
          <p:cNvSpPr txBox="1">
            <a:spLocks/>
          </p:cNvSpPr>
          <p:nvPr/>
        </p:nvSpPr>
        <p:spPr>
          <a:xfrm>
            <a:off x="3498574" y="441060"/>
            <a:ext cx="5194852" cy="92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>
                <a:solidFill>
                  <a:schemeClr val="accent1"/>
                </a:solidFill>
                <a:latin typeface="Avenir Book"/>
              </a:rPr>
              <a:t>Slices Visualization</a:t>
            </a:r>
          </a:p>
        </p:txBody>
      </p:sp>
      <p:pic>
        <p:nvPicPr>
          <p:cNvPr id="3" name="Immagine 2" descr="Immagine che contiene Policromia, Software multimediale, schermata&#10;&#10;Il contenuto generato dall'IA potrebbe non essere corretto.">
            <a:extLst>
              <a:ext uri="{FF2B5EF4-FFF2-40B4-BE49-F238E27FC236}">
                <a16:creationId xmlns:a16="http://schemas.microsoft.com/office/drawing/2014/main" id="{BFA17772-979C-3B21-3D27-4E2BCF998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57" y="1559037"/>
            <a:ext cx="7858685" cy="410747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636054-6002-A23B-3277-332FBE9477D3}"/>
              </a:ext>
            </a:extLst>
          </p:cNvPr>
          <p:cNvSpPr txBox="1"/>
          <p:nvPr/>
        </p:nvSpPr>
        <p:spPr>
          <a:xfrm>
            <a:off x="8493412" y="1384941"/>
            <a:ext cx="3064193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/>
              <a:t>9 rebars are clearly visible with a 0,2m spacing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/>
              <a:t>Some noise in between the rebars is also visible 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dirty="0"/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  <p:pic>
        <p:nvPicPr>
          <p:cNvPr id="8" name="Immagine 7" descr="Immagine che contiene schermata, Rettangolo, design, cubo&#10;&#10;Il contenuto generato dall'IA potrebbe non essere corretto.">
            <a:extLst>
              <a:ext uri="{FF2B5EF4-FFF2-40B4-BE49-F238E27FC236}">
                <a16:creationId xmlns:a16="http://schemas.microsoft.com/office/drawing/2014/main" id="{C79A9696-D80C-0C41-AD8F-9B3FF3930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26" y="3301242"/>
            <a:ext cx="2908879" cy="29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0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B4589-861D-6CA0-A466-9058A8435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6879C46-306E-8039-327B-2528709F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656F5A-718E-07EB-70E6-CB8FAE75CE19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1E861FD-F6AB-4F73-D69D-473CFC4A3014}"/>
              </a:ext>
            </a:extLst>
          </p:cNvPr>
          <p:cNvSpPr txBox="1">
            <a:spLocks/>
          </p:cNvSpPr>
          <p:nvPr/>
        </p:nvSpPr>
        <p:spPr>
          <a:xfrm>
            <a:off x="3600106" y="615900"/>
            <a:ext cx="4991787" cy="921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>
                <a:solidFill>
                  <a:schemeClr val="accent1"/>
                </a:solidFill>
                <a:latin typeface="Avenir Book"/>
              </a:rPr>
              <a:t>Depth Analysis</a:t>
            </a:r>
          </a:p>
        </p:txBody>
      </p:sp>
      <p:pic>
        <p:nvPicPr>
          <p:cNvPr id="3" name="Immagine 2" descr="Immagine che contiene schermata, software, Software multimedial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D2778129-7B64-A0F2-13DB-BCCDB04C5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441" y="1666157"/>
            <a:ext cx="7772400" cy="406237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B4A2A9-0B8A-87EC-A2B1-CD070678C32C}"/>
              </a:ext>
            </a:extLst>
          </p:cNvPr>
          <p:cNvSpPr txBox="1"/>
          <p:nvPr/>
        </p:nvSpPr>
        <p:spPr>
          <a:xfrm>
            <a:off x="535913" y="2424655"/>
            <a:ext cx="3064193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/>
              <a:t>In this Y-cut we can see that the rebars spacing is around 20cm and that the depth of the targets is around 5cm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/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1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7C7D8D0-11E8-72B9-822C-558AEB15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4C59C6-C698-F6B3-501D-956D62A7E002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DE8259B-2BCF-A5D7-F8E8-4E6C126AE824}"/>
              </a:ext>
            </a:extLst>
          </p:cNvPr>
          <p:cNvSpPr txBox="1">
            <a:spLocks/>
          </p:cNvSpPr>
          <p:nvPr/>
        </p:nvSpPr>
        <p:spPr>
          <a:xfrm>
            <a:off x="4748561" y="615900"/>
            <a:ext cx="2694878" cy="92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chemeClr val="accent1"/>
                </a:solidFill>
                <a:latin typeface="Avenir Book"/>
              </a:rPr>
              <a:t>Raw Data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1F2BB1-3A42-6B03-1C0E-0B58979BB0F7}"/>
              </a:ext>
            </a:extLst>
          </p:cNvPr>
          <p:cNvSpPr txBox="1"/>
          <p:nvPr/>
        </p:nvSpPr>
        <p:spPr>
          <a:xfrm>
            <a:off x="336657" y="4765119"/>
            <a:ext cx="11855343" cy="221599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Aptos Display"/>
              </a:rPr>
              <a:t>Objective: </a:t>
            </a:r>
          </a:p>
          <a:p>
            <a:r>
              <a:rPr lang="en-US" sz="1600" dirty="0">
                <a:latin typeface="Avenir Book"/>
              </a:rPr>
              <a:t>Process the data to see the 15 parallel vertical profiles on a concrete wall of a car box in the basement of a new building.</a:t>
            </a:r>
          </a:p>
          <a:p>
            <a:pPr algn="l"/>
            <a:endParaRPr lang="en-US" sz="1600" b="1" dirty="0">
              <a:latin typeface="Avenir Book" panose="02000503020000020003" pitchFamily="2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Aptos Display"/>
              </a:rPr>
              <a:t>To take into consideration:</a:t>
            </a:r>
          </a:p>
          <a:p>
            <a:pPr marL="800100" lvl="1" indent="-342900">
              <a:buAutoNum type="arabicPeriod"/>
            </a:pPr>
            <a:r>
              <a:rPr lang="en-US" sz="1600" dirty="0">
                <a:latin typeface="Avenir Book"/>
              </a:rPr>
              <a:t>Bars are close to the surface (no Gain needed for the processing).</a:t>
            </a:r>
          </a:p>
          <a:p>
            <a:pPr marL="800100" lvl="1" indent="-342900">
              <a:buFontTx/>
              <a:buAutoNum type="arabicPeriod"/>
            </a:pPr>
            <a:r>
              <a:rPr lang="en-US" sz="1600" dirty="0">
                <a:latin typeface="Avenir Book"/>
              </a:rPr>
              <a:t>It is fundamental to align the background signal of all the profiles.</a:t>
            </a:r>
          </a:p>
          <a:p>
            <a:pPr marL="800100" lvl="1" indent="-342900">
              <a:buAutoNum type="arabicPeriod"/>
            </a:pPr>
            <a:endParaRPr lang="en-US" sz="1600" dirty="0">
              <a:latin typeface="Avenir Book" panose="02000503020000020003" pitchFamily="2" charset="0"/>
            </a:endParaRPr>
          </a:p>
          <a:p>
            <a:pPr marL="800100" lvl="1" indent="-34290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13" name="Immagine 12" descr="Immagine che contiene elettrodomestico, schermata&#10;&#10;Il contenuto generato dall'IA potrebbe non essere corretto.">
            <a:extLst>
              <a:ext uri="{FF2B5EF4-FFF2-40B4-BE49-F238E27FC236}">
                <a16:creationId xmlns:a16="http://schemas.microsoft.com/office/drawing/2014/main" id="{DBA6DD0F-F3AB-B27A-4973-963A6D3D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00" b="53782"/>
          <a:stretch>
            <a:fillRect/>
          </a:stretch>
        </p:blipFill>
        <p:spPr>
          <a:xfrm>
            <a:off x="583940" y="1537618"/>
            <a:ext cx="11015951" cy="266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0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AEEA8-EF73-D21D-41C2-BB73FA40E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B23DBA-D8D0-C894-EBD1-C7CC8A45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5E0608E-FB6B-C11A-9B92-F80D6DCAD09C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5DCD4D19-130B-6413-FC1B-78A87C7E6C07}"/>
              </a:ext>
            </a:extLst>
          </p:cNvPr>
          <p:cNvSpPr txBox="1">
            <a:spLocks/>
          </p:cNvSpPr>
          <p:nvPr/>
        </p:nvSpPr>
        <p:spPr>
          <a:xfrm>
            <a:off x="1981200" y="523224"/>
            <a:ext cx="8229599" cy="1023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accent1"/>
                </a:solidFill>
                <a:latin typeface="Avenir Book"/>
              </a:rPr>
              <a:t>Data Import and 2D Settings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1B7DCC2-9DCC-76B6-02F7-014C621D4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04" y="1523762"/>
            <a:ext cx="3176006" cy="459692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6552A03-E2CB-C57F-40CA-6A271877A6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96" y="1521154"/>
            <a:ext cx="3939043" cy="45940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E9C822F-FAA3-CAF5-2E16-D982B7D627ED}"/>
              </a:ext>
            </a:extLst>
          </p:cNvPr>
          <p:cNvSpPr txBox="1"/>
          <p:nvPr/>
        </p:nvSpPr>
        <p:spPr>
          <a:xfrm>
            <a:off x="8585374" y="2551837"/>
            <a:ext cx="3271729" cy="17543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latin typeface="Avenir Book"/>
              </a:rPr>
              <a:t>Nominal frequency: 3GHz 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venir Book"/>
              </a:rPr>
              <a:t>TX‐RX distance: 6 cm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venir Book"/>
              </a:rPr>
              <a:t>Profile </a:t>
            </a:r>
            <a:r>
              <a:rPr lang="en-US" err="1">
                <a:latin typeface="Avenir Book"/>
              </a:rPr>
              <a:t>Interdistance</a:t>
            </a:r>
            <a:r>
              <a:rPr lang="en-US">
                <a:latin typeface="Avenir Book"/>
              </a:rPr>
              <a:t>: 10 cm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venir Book"/>
              </a:rPr>
              <a:t>Polarization: HH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venir Book"/>
              </a:rPr>
              <a:t>Trace increment: 4 mm</a:t>
            </a:r>
            <a:endParaRPr lang="en-US"/>
          </a:p>
          <a:p>
            <a:pPr marL="285750" indent="-285750">
              <a:buFontTx/>
              <a:buChar char="-"/>
            </a:pPr>
            <a:r>
              <a:rPr lang="en-US">
                <a:latin typeface="Avenir Book"/>
              </a:rPr>
              <a:t>Trace number: 6752</a:t>
            </a:r>
          </a:p>
        </p:txBody>
      </p:sp>
    </p:spTree>
    <p:extLst>
      <p:ext uri="{BB962C8B-B14F-4D97-AF65-F5344CB8AC3E}">
        <p14:creationId xmlns:p14="http://schemas.microsoft.com/office/powerpoint/2010/main" val="235295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C100-C3B2-62A6-0080-7A6FFF326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D2C7631-BF88-DF20-4C7A-E23A844D7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764549-85B1-8321-2F68-902E0420A532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333AEC6-36EE-B225-E282-E4632F968E46}"/>
              </a:ext>
            </a:extLst>
          </p:cNvPr>
          <p:cNvSpPr txBox="1">
            <a:spLocks/>
          </p:cNvSpPr>
          <p:nvPr/>
        </p:nvSpPr>
        <p:spPr>
          <a:xfrm>
            <a:off x="3775960" y="615900"/>
            <a:ext cx="4640078" cy="92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accent1"/>
                </a:solidFill>
                <a:latin typeface="Avenir Book"/>
              </a:rPr>
              <a:t>Profile Alignment</a:t>
            </a:r>
          </a:p>
        </p:txBody>
      </p:sp>
      <p:pic>
        <p:nvPicPr>
          <p:cNvPr id="2" name="Immagine 1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144B3357-5391-F73C-7BD1-3FE9E322A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21" y="2037148"/>
            <a:ext cx="3806207" cy="387405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A848CA-53A7-D4BF-8B3F-7AE911A31230}"/>
              </a:ext>
            </a:extLst>
          </p:cNvPr>
          <p:cNvSpPr txBox="1"/>
          <p:nvPr/>
        </p:nvSpPr>
        <p:spPr>
          <a:xfrm>
            <a:off x="637454" y="1413066"/>
            <a:ext cx="98062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Avenir Book"/>
              </a:rPr>
              <a:t>We applied the correct max. phase two times to align all the profiles in the best way possible.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F2895B-F2B6-A9A1-F669-32BBD0AB1FF1}"/>
              </a:ext>
            </a:extLst>
          </p:cNvPr>
          <p:cNvSpPr txBox="1"/>
          <p:nvPr/>
        </p:nvSpPr>
        <p:spPr>
          <a:xfrm>
            <a:off x="637454" y="2037148"/>
            <a:ext cx="37045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Aptos Display"/>
              </a:rPr>
              <a:t>First correct max. phase operation</a:t>
            </a:r>
          </a:p>
          <a:p>
            <a:endParaRPr lang="en-US">
              <a:latin typeface="Avenir Book" panose="02000503020000020003" pitchFamily="2" charset="0"/>
            </a:endParaRPr>
          </a:p>
          <a:p>
            <a:r>
              <a:rPr lang="en-US" sz="2000">
                <a:solidFill>
                  <a:schemeClr val="accent1"/>
                </a:solidFill>
                <a:latin typeface="Aptos Display"/>
              </a:rPr>
              <a:t>Window parameters: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venir Book" panose="02000503020000020003" pitchFamily="2" charset="0"/>
              </a:rPr>
              <a:t>Start: 0 ns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venir Book" panose="02000503020000020003" pitchFamily="2" charset="0"/>
              </a:rPr>
              <a:t>End: 1,3 ns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venir Book" panose="02000503020000020003" pitchFamily="2" charset="0"/>
              </a:rPr>
              <a:t>Average traces: 50</a:t>
            </a:r>
          </a:p>
        </p:txBody>
      </p:sp>
      <p:pic>
        <p:nvPicPr>
          <p:cNvPr id="8" name="Immagine 7" descr="Immagine che contiene schermata, testo, Rettangolo, elettrodomestico&#10;&#10;Il contenuto generato dall'IA potrebbe non essere corretto.">
            <a:extLst>
              <a:ext uri="{FF2B5EF4-FFF2-40B4-BE49-F238E27FC236}">
                <a16:creationId xmlns:a16="http://schemas.microsoft.com/office/drawing/2014/main" id="{341E801A-1439-4D9F-A671-07EC5A1E29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6" y="4057177"/>
            <a:ext cx="7371750" cy="18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4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550A-41BB-055F-71CD-E4B607E24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F86A711-79E8-F90E-BD31-DFD2FC64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8780AC-D863-E86E-6E1F-CD5A55C0854D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55D4AB1-3C2C-A1CE-188A-14A63A5D49DE}"/>
              </a:ext>
            </a:extLst>
          </p:cNvPr>
          <p:cNvSpPr txBox="1">
            <a:spLocks/>
          </p:cNvSpPr>
          <p:nvPr/>
        </p:nvSpPr>
        <p:spPr>
          <a:xfrm>
            <a:off x="3775960" y="615900"/>
            <a:ext cx="4640078" cy="92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accent1"/>
                </a:solidFill>
                <a:latin typeface="Avenir Book"/>
              </a:rPr>
              <a:t>Profile Alignment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857C37-E08D-507C-BDEE-B099AF514827}"/>
              </a:ext>
            </a:extLst>
          </p:cNvPr>
          <p:cNvSpPr txBox="1"/>
          <p:nvPr/>
        </p:nvSpPr>
        <p:spPr>
          <a:xfrm>
            <a:off x="637454" y="1413066"/>
            <a:ext cx="955453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Avenir Book"/>
              </a:rPr>
              <a:t>We applied the correct max. phase 2 times to align all the profiles in the best way possible.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DCF9FB-2AB2-B7EB-4AAA-53E7DBD2EC1E}"/>
              </a:ext>
            </a:extLst>
          </p:cNvPr>
          <p:cNvSpPr txBox="1"/>
          <p:nvPr/>
        </p:nvSpPr>
        <p:spPr>
          <a:xfrm>
            <a:off x="637454" y="2037148"/>
            <a:ext cx="403783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Aptos Display"/>
              </a:rPr>
              <a:t>Second correct max. phase operation</a:t>
            </a:r>
          </a:p>
          <a:p>
            <a:endParaRPr lang="en-US" sz="2000">
              <a:solidFill>
                <a:schemeClr val="accent1"/>
              </a:solidFill>
              <a:latin typeface="Aptos Display"/>
            </a:endParaRPr>
          </a:p>
          <a:p>
            <a:r>
              <a:rPr lang="en-US" sz="2000">
                <a:solidFill>
                  <a:schemeClr val="accent1"/>
                </a:solidFill>
                <a:latin typeface="Aptos Display"/>
              </a:rPr>
              <a:t>Window parameters: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venir Book" panose="02000503020000020003" pitchFamily="2" charset="0"/>
              </a:rPr>
              <a:t>Start: 0 ns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venir Book" panose="02000503020000020003" pitchFamily="2" charset="0"/>
              </a:rPr>
              <a:t>End: 1,3 ns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venir Book" panose="02000503020000020003" pitchFamily="2" charset="0"/>
              </a:rPr>
              <a:t>Average traces: 5</a:t>
            </a:r>
          </a:p>
        </p:txBody>
      </p:sp>
      <p:pic>
        <p:nvPicPr>
          <p:cNvPr id="9" name="Immagine 8" descr="Immagine che contiene testo, schermata, schermo, diagramma&#10;&#10;Il contenuto generato dall'IA potrebbe non essere corretto.">
            <a:extLst>
              <a:ext uri="{FF2B5EF4-FFF2-40B4-BE49-F238E27FC236}">
                <a16:creationId xmlns:a16="http://schemas.microsoft.com/office/drawing/2014/main" id="{040DB9A3-5009-1199-71BC-758C30DDC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60" y="2037149"/>
            <a:ext cx="3620775" cy="3798736"/>
          </a:xfrm>
          <a:prstGeom prst="rect">
            <a:avLst/>
          </a:prstGeom>
        </p:spPr>
      </p:pic>
      <p:pic>
        <p:nvPicPr>
          <p:cNvPr id="10" name="Immagine 9" descr="Immagine che contiene schermata, elettrodomestico, Rettangolo, testo&#10;&#10;Il contenuto generato dall'IA potrebbe non essere corretto.">
            <a:extLst>
              <a:ext uri="{FF2B5EF4-FFF2-40B4-BE49-F238E27FC236}">
                <a16:creationId xmlns:a16="http://schemas.microsoft.com/office/drawing/2014/main" id="{19A9E640-5526-168F-F631-89D4E130A0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3" y="3995060"/>
            <a:ext cx="7319243" cy="1840823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DD411E1-7FBE-45CD-7021-D2C17A759CBE}"/>
              </a:ext>
            </a:extLst>
          </p:cNvPr>
          <p:cNvSpPr/>
          <p:nvPr/>
        </p:nvSpPr>
        <p:spPr>
          <a:xfrm>
            <a:off x="795647" y="4097635"/>
            <a:ext cx="955661" cy="60499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magine 14" descr="Immagine che contiene schermata, acqua, bianco e nero, Fotografia monocromatica&#10;&#10;Il contenuto generato dall'IA potrebbe non essere corretto.">
            <a:extLst>
              <a:ext uri="{FF2B5EF4-FFF2-40B4-BE49-F238E27FC236}">
                <a16:creationId xmlns:a16="http://schemas.microsoft.com/office/drawing/2014/main" id="{E2DEBF16-2713-7490-AEAB-5FC18D5F8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246" y="2154237"/>
            <a:ext cx="2149835" cy="1840823"/>
          </a:xfrm>
          <a:prstGeom prst="rect">
            <a:avLst/>
          </a:prstGeom>
        </p:spPr>
      </p:pic>
      <p:cxnSp>
        <p:nvCxnSpPr>
          <p:cNvPr id="17" name="Connettore diritto a freccia 16">
            <a:extLst>
              <a:ext uri="{FF2B5EF4-FFF2-40B4-BE49-F238E27FC236}">
                <a16:creationId xmlns:a16="http://schemas.microsoft.com/office/drawing/2014/main" id="{48C293FB-E093-9D0B-4FEF-935EA7F24621}"/>
              </a:ext>
            </a:extLst>
          </p:cNvPr>
          <p:cNvCxnSpPr/>
          <p:nvPr/>
        </p:nvCxnSpPr>
        <p:spPr>
          <a:xfrm flipV="1">
            <a:off x="1751308" y="3538847"/>
            <a:ext cx="3616339" cy="558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63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4D628-D0DF-F476-F555-D3A3D2233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061BC8F-D212-2A1A-9692-76AE22B0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EE1940-F096-C4FE-4AA3-2D5A797AD418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CB1ACD7-BFFF-D3B7-150A-5B661BE2E374}"/>
              </a:ext>
            </a:extLst>
          </p:cNvPr>
          <p:cNvSpPr txBox="1">
            <a:spLocks/>
          </p:cNvSpPr>
          <p:nvPr/>
        </p:nvSpPr>
        <p:spPr>
          <a:xfrm>
            <a:off x="3737963" y="615900"/>
            <a:ext cx="4716073" cy="939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accent1"/>
                </a:solidFill>
                <a:latin typeface="Avenir Book"/>
              </a:rPr>
              <a:t>Time Calibration</a:t>
            </a:r>
          </a:p>
        </p:txBody>
      </p:sp>
      <p:pic>
        <p:nvPicPr>
          <p:cNvPr id="2" name="Immagine 1" descr="Immagine che contiene testo, schermata, software, schermo&#10;&#10;Il contenuto generato dall'IA potrebbe non essere corretto.">
            <a:extLst>
              <a:ext uri="{FF2B5EF4-FFF2-40B4-BE49-F238E27FC236}">
                <a16:creationId xmlns:a16="http://schemas.microsoft.com/office/drawing/2014/main" id="{D8C85579-2775-9195-2AE0-8CAE5EDCC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036" y="2493011"/>
            <a:ext cx="3274695" cy="3399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C3E123-B605-2FC3-0505-680CA86F395C}"/>
              </a:ext>
            </a:extLst>
          </p:cNvPr>
          <p:cNvSpPr txBox="1"/>
          <p:nvPr/>
        </p:nvSpPr>
        <p:spPr>
          <a:xfrm>
            <a:off x="681425" y="1770307"/>
            <a:ext cx="704936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Avenir Book"/>
              </a:rPr>
              <a:t>We moved up the data by 0,9 ns using the move start-time option.</a:t>
            </a:r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9" name="Immagine 8" descr="Immagine che contiene schermata, testo, monocromatico&#10;&#10;Il contenuto generato dall'IA potrebbe non essere corretto.">
            <a:extLst>
              <a:ext uri="{FF2B5EF4-FFF2-40B4-BE49-F238E27FC236}">
                <a16:creationId xmlns:a16="http://schemas.microsoft.com/office/drawing/2014/main" id="{62013695-7145-6B63-E220-64D114265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58" y="2354279"/>
            <a:ext cx="7772400" cy="354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8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054DE-7208-0D13-05D2-01C17C2EB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050F4A1-341D-AB8A-C666-BE69CA8B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74F5EC-1850-9512-9266-FBC7247CE4B0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7AF3560-1799-714F-217C-E2F283C4803C}"/>
              </a:ext>
            </a:extLst>
          </p:cNvPr>
          <p:cNvSpPr txBox="1">
            <a:spLocks/>
          </p:cNvSpPr>
          <p:nvPr/>
        </p:nvSpPr>
        <p:spPr>
          <a:xfrm>
            <a:off x="3829400" y="615900"/>
            <a:ext cx="4533200" cy="92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accent1"/>
                </a:solidFill>
                <a:latin typeface="Avenir Book"/>
              </a:rPr>
              <a:t>Filtering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766252-31C4-361E-D5D8-41C2D7F6FADC}"/>
              </a:ext>
            </a:extLst>
          </p:cNvPr>
          <p:cNvSpPr txBox="1"/>
          <p:nvPr/>
        </p:nvSpPr>
        <p:spPr>
          <a:xfrm>
            <a:off x="1032028" y="1446922"/>
            <a:ext cx="745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panose="02000503020000020003" pitchFamily="2" charset="0"/>
              </a:rPr>
              <a:t>We filter the data to obtain the most energetic region of the spectrum </a:t>
            </a:r>
          </a:p>
        </p:txBody>
      </p:sp>
      <p:pic>
        <p:nvPicPr>
          <p:cNvPr id="3" name="Immagine 2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EF6C9713-313A-0C91-9C02-8CBAC4F7B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74" y="2048177"/>
            <a:ext cx="4278607" cy="438680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304B3E-063E-3138-F0FA-884229B0CD49}"/>
              </a:ext>
            </a:extLst>
          </p:cNvPr>
          <p:cNvSpPr txBox="1"/>
          <p:nvPr/>
        </p:nvSpPr>
        <p:spPr>
          <a:xfrm>
            <a:off x="1032028" y="1861913"/>
            <a:ext cx="273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Aptos Display"/>
              </a:rPr>
              <a:t>Spectrum before filtering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0A731D-FFAF-9186-F924-8E1EBE84048A}"/>
              </a:ext>
            </a:extLst>
          </p:cNvPr>
          <p:cNvSpPr txBox="1"/>
          <p:nvPr/>
        </p:nvSpPr>
        <p:spPr>
          <a:xfrm>
            <a:off x="1032028" y="4241578"/>
            <a:ext cx="2556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Aptos Display"/>
              </a:rPr>
              <a:t>Spectrum after filtering</a:t>
            </a:r>
          </a:p>
        </p:txBody>
      </p:sp>
      <p:pic>
        <p:nvPicPr>
          <p:cNvPr id="9" name="Immagine 8" descr="Immagine che contiene testo, software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E9C5AF5-29DB-9D8F-E0EB-9F3B3FB753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 b="17260"/>
          <a:stretch>
            <a:fillRect/>
          </a:stretch>
        </p:blipFill>
        <p:spPr>
          <a:xfrm>
            <a:off x="1032028" y="2276904"/>
            <a:ext cx="4572000" cy="1688690"/>
          </a:xfrm>
          <a:prstGeom prst="rect">
            <a:avLst/>
          </a:prstGeom>
        </p:spPr>
      </p:pic>
      <p:pic>
        <p:nvPicPr>
          <p:cNvPr id="10" name="Immagine 9" descr="Immagine che contiene testo, software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52383D2A-3637-F20A-4B37-BE116343A2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" b="17984"/>
          <a:stretch>
            <a:fillRect/>
          </a:stretch>
        </p:blipFill>
        <p:spPr>
          <a:xfrm>
            <a:off x="1032941" y="4610910"/>
            <a:ext cx="4571087" cy="16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3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097FF-958C-F2CA-3BAE-1B78EDE5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FBD2D13-9E3E-9414-B590-CE10C4E3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32355-69D2-4FF2-25D9-AF258DAEDA56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EA252DC-5C21-B6F7-0ED0-27AB5095B978}"/>
              </a:ext>
            </a:extLst>
          </p:cNvPr>
          <p:cNvSpPr txBox="1">
            <a:spLocks/>
          </p:cNvSpPr>
          <p:nvPr/>
        </p:nvSpPr>
        <p:spPr>
          <a:xfrm>
            <a:off x="-307819" y="-454143"/>
            <a:ext cx="12807638" cy="3138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accent1"/>
                </a:solidFill>
                <a:latin typeface="Avenir Book"/>
              </a:rPr>
              <a:t>Comparison Original vs Bandpassbutterworth</a:t>
            </a:r>
          </a:p>
        </p:txBody>
      </p:sp>
      <p:pic>
        <p:nvPicPr>
          <p:cNvPr id="10" name="Immagine 9" descr="Immagine che contiene software, computer, testo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5D08F1C7-0326-23B6-44EC-D3C72B45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3" t="1752" r="6301" b="13981"/>
          <a:stretch>
            <a:fillRect/>
          </a:stretch>
        </p:blipFill>
        <p:spPr>
          <a:xfrm>
            <a:off x="1191985" y="1524884"/>
            <a:ext cx="9808029" cy="471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9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E4E69-D0E5-91BE-307F-B6B73C81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9890DE4-CCFA-0CAB-DE63-A8BA1367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7" y="258628"/>
            <a:ext cx="1414651" cy="3572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D08CBE-BAC7-DD70-41DC-A4EFF9D5BA70}"/>
              </a:ext>
            </a:extLst>
          </p:cNvPr>
          <p:cNvSpPr txBox="1"/>
          <p:nvPr/>
        </p:nvSpPr>
        <p:spPr>
          <a:xfrm>
            <a:off x="1524000" y="246439"/>
            <a:ext cx="217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Geophysical Data Processing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E15515B-C73B-9050-2026-AA008E1675F0}"/>
              </a:ext>
            </a:extLst>
          </p:cNvPr>
          <p:cNvSpPr txBox="1">
            <a:spLocks/>
          </p:cNvSpPr>
          <p:nvPr/>
        </p:nvSpPr>
        <p:spPr>
          <a:xfrm>
            <a:off x="2091251" y="0"/>
            <a:ext cx="8009497" cy="223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accent1"/>
                </a:solidFill>
                <a:latin typeface="Avenir Book"/>
              </a:rPr>
              <a:t>Background Subtraction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E9B2FE-3EC1-97D3-627E-F33324DBA0F0}"/>
              </a:ext>
            </a:extLst>
          </p:cNvPr>
          <p:cNvSpPr txBox="1"/>
          <p:nvPr/>
        </p:nvSpPr>
        <p:spPr>
          <a:xfrm>
            <a:off x="470716" y="1692662"/>
            <a:ext cx="6455450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Avenir Book"/>
              </a:rPr>
              <a:t>We used a subtracting average procedure to find the best result for our data by removing efficiently the background noise.</a:t>
            </a:r>
          </a:p>
          <a:p>
            <a:endParaRPr lang="en-US">
              <a:latin typeface="Avenir Book" panose="02000503020000020003" pitchFamily="2" charset="0"/>
            </a:endParaRPr>
          </a:p>
          <a:p>
            <a:r>
              <a:rPr lang="en-US">
                <a:latin typeface="Avenir Book"/>
              </a:rPr>
              <a:t>Average traces parameter was calculated based on the data to consider half the profile for each averaging window.</a:t>
            </a:r>
          </a:p>
          <a:p>
            <a:endParaRPr lang="en-US">
              <a:latin typeface="Avenir Book" panose="02000503020000020003" pitchFamily="2" charset="0"/>
            </a:endParaRPr>
          </a:p>
          <a:p>
            <a:r>
              <a:rPr lang="en-US" sz="2000">
                <a:solidFill>
                  <a:schemeClr val="accent1"/>
                </a:solidFill>
                <a:latin typeface="Aptos Display"/>
              </a:rPr>
              <a:t>Parameters:</a:t>
            </a:r>
          </a:p>
          <a:p>
            <a:pPr marL="285750" indent="-285750">
              <a:buFont typeface="Font di sistema regolare"/>
              <a:buChar char="-"/>
            </a:pPr>
            <a:r>
              <a:rPr lang="en-US">
                <a:latin typeface="Avenir Book"/>
              </a:rPr>
              <a:t>Profile total length: 2m</a:t>
            </a:r>
          </a:p>
          <a:p>
            <a:pPr marL="285750" indent="-285750">
              <a:buFont typeface="Font di sistema regolare"/>
              <a:buChar char="-"/>
            </a:pPr>
            <a:r>
              <a:rPr lang="en-US">
                <a:latin typeface="Avenir Book"/>
              </a:rPr>
              <a:t>Trace increment: 0,004m</a:t>
            </a:r>
          </a:p>
          <a:p>
            <a:pPr marL="285750" indent="-285750">
              <a:buFont typeface="Font di sistema regolare"/>
              <a:buChar char="-"/>
            </a:pPr>
            <a:r>
              <a:rPr lang="en-US">
                <a:latin typeface="Avenir Book"/>
              </a:rPr>
              <a:t>Average traces: 250</a:t>
            </a:r>
          </a:p>
        </p:txBody>
      </p:sp>
      <p:pic>
        <p:nvPicPr>
          <p:cNvPr id="3" name="Immagine 2" descr="Immagine che contiene testo, schermata, software, numero&#10;&#10;Il contenuto generato dall'IA potrebbe non essere corretto.">
            <a:extLst>
              <a:ext uri="{FF2B5EF4-FFF2-40B4-BE49-F238E27FC236}">
                <a16:creationId xmlns:a16="http://schemas.microsoft.com/office/drawing/2014/main" id="{C44A9012-1651-F283-292C-AD51BFB7FF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60" y="1692662"/>
            <a:ext cx="4222902" cy="43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070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561</Words>
  <Application>Microsoft Office PowerPoint</Application>
  <PresentationFormat>Widescreen</PresentationFormat>
  <Paragraphs>97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Tema di Office</vt:lpstr>
      <vt:lpstr>Project on GPR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Alessia Radicula</dc:creator>
  <cp:lastModifiedBy>Alessia Radicula</cp:lastModifiedBy>
  <cp:revision>5</cp:revision>
  <dcterms:created xsi:type="dcterms:W3CDTF">2025-11-27T17:45:11Z</dcterms:created>
  <dcterms:modified xsi:type="dcterms:W3CDTF">2025-12-07T14:20:28Z</dcterms:modified>
</cp:coreProperties>
</file>